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0" r:id="rId2"/>
    <p:sldId id="257" r:id="rId3"/>
    <p:sldId id="275" r:id="rId4"/>
    <p:sldId id="258" r:id="rId5"/>
    <p:sldId id="276" r:id="rId6"/>
    <p:sldId id="290" r:id="rId7"/>
    <p:sldId id="263" r:id="rId8"/>
    <p:sldId id="287" r:id="rId9"/>
    <p:sldId id="288" r:id="rId10"/>
    <p:sldId id="279" r:id="rId11"/>
    <p:sldId id="285" r:id="rId12"/>
    <p:sldId id="286" r:id="rId13"/>
    <p:sldId id="289" r:id="rId14"/>
    <p:sldId id="271" r:id="rId15"/>
  </p:sldIdLst>
  <p:sldSz cx="9144000" cy="6858000" type="screen4x3"/>
  <p:notesSz cx="6858000" cy="9144000"/>
  <p:defaultTextStyle>
    <a:lvl1pPr defTabSz="457200">
      <a:defRPr sz="1200">
        <a:latin typeface="+mn-lt"/>
        <a:ea typeface="+mn-ea"/>
        <a:cs typeface="+mn-cs"/>
        <a:sym typeface="Helvetica"/>
      </a:defRPr>
    </a:lvl1pPr>
    <a:lvl2pPr indent="228600" defTabSz="457200">
      <a:defRPr sz="1200">
        <a:latin typeface="+mn-lt"/>
        <a:ea typeface="+mn-ea"/>
        <a:cs typeface="+mn-cs"/>
        <a:sym typeface="Helvetica"/>
      </a:defRPr>
    </a:lvl2pPr>
    <a:lvl3pPr indent="457200" defTabSz="457200">
      <a:defRPr sz="1200">
        <a:latin typeface="+mn-lt"/>
        <a:ea typeface="+mn-ea"/>
        <a:cs typeface="+mn-cs"/>
        <a:sym typeface="Helvetica"/>
      </a:defRPr>
    </a:lvl3pPr>
    <a:lvl4pPr indent="685800" defTabSz="457200">
      <a:defRPr sz="1200">
        <a:latin typeface="+mn-lt"/>
        <a:ea typeface="+mn-ea"/>
        <a:cs typeface="+mn-cs"/>
        <a:sym typeface="Helvetica"/>
      </a:defRPr>
    </a:lvl4pPr>
    <a:lvl5pPr indent="914400" defTabSz="457200">
      <a:defRPr sz="1200">
        <a:latin typeface="+mn-lt"/>
        <a:ea typeface="+mn-ea"/>
        <a:cs typeface="+mn-cs"/>
        <a:sym typeface="Helvetica"/>
      </a:defRPr>
    </a:lvl5pPr>
    <a:lvl6pPr indent="1143000" defTabSz="457200">
      <a:defRPr sz="1200">
        <a:latin typeface="+mn-lt"/>
        <a:ea typeface="+mn-ea"/>
        <a:cs typeface="+mn-cs"/>
        <a:sym typeface="Helvetica"/>
      </a:defRPr>
    </a:lvl6pPr>
    <a:lvl7pPr indent="1371600" defTabSz="457200">
      <a:defRPr sz="1200">
        <a:latin typeface="+mn-lt"/>
        <a:ea typeface="+mn-ea"/>
        <a:cs typeface="+mn-cs"/>
        <a:sym typeface="Helvetica"/>
      </a:defRPr>
    </a:lvl7pPr>
    <a:lvl8pPr indent="1600200" defTabSz="457200">
      <a:defRPr sz="1200">
        <a:latin typeface="+mn-lt"/>
        <a:ea typeface="+mn-ea"/>
        <a:cs typeface="+mn-cs"/>
        <a:sym typeface="Helvetica"/>
      </a:defRPr>
    </a:lvl8pPr>
    <a:lvl9pPr indent="1828800" defTabSz="457200">
      <a:defRPr sz="1200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183976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und_University" TargetMode="External"/><Relationship Id="rId3" Type="http://schemas.openxmlformats.org/officeDocument/2006/relationships/hyperlink" Target="http://www.uu.se/en/about-uu/history/summary/" TargetMode="External"/><Relationship Id="rId7" Type="http://schemas.openxmlformats.org/officeDocument/2006/relationships/hyperlink" Target="http://en.wikipedia.org/wiki/Student_nati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tudent_cap" TargetMode="External"/><Relationship Id="rId5" Type="http://schemas.openxmlformats.org/officeDocument/2006/relationships/hyperlink" Target="http://en.wikipedia.org/wiki/Historiography" TargetMode="External"/><Relationship Id="rId4" Type="http://schemas.openxmlformats.org/officeDocument/2006/relationships/hyperlink" Target="http://en.wikipedia.org/wiki/Swedish_Empire" TargetMode="External"/><Relationship Id="rId9" Type="http://schemas.openxmlformats.org/officeDocument/2006/relationships/hyperlink" Target="http://en.wikipedia.org/wiki/University_of_Helsinki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9pPr>
          </a:lstStyle>
          <a:p>
            <a:fld id="{95AC20B2-FBEA-4932-AED0-FFAC46FD219E}" type="slidenum">
              <a:rPr lang="sv-SE" sz="1200" smtClean="0">
                <a:latin typeface="Arial" charset="0"/>
              </a:rPr>
              <a:pPr/>
              <a:t>1</a:t>
            </a:fld>
            <a:endParaRPr lang="sv-SE" sz="12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233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9735BB-0162-412C-A7E5-AA28C9DE8CE7}" type="slidenum">
              <a:rPr lang="sv-SE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sv-SE" altLang="sv-SE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smtClean="0">
                <a:ea typeface="ＭＳ Ｐゴシック" charset="-128"/>
              </a:rPr>
              <a:t>Uppsala is located in Sweden, in the North of Europe. Sweden is a </a:t>
            </a:r>
            <a:r>
              <a:rPr lang="en-US" altLang="sv-SE" smtClean="0">
                <a:ea typeface="ＭＳ Ｐゴシック" charset="-128"/>
              </a:rPr>
              <a:t>constitutional monarchy with a parliamentary democracy form of government. </a:t>
            </a:r>
            <a:endParaRPr lang="sv-SE" altLang="sv-SE" smtClean="0">
              <a:ea typeface="ＭＳ Ｐゴシック" charset="-128"/>
            </a:endParaRPr>
          </a:p>
        </p:txBody>
      </p:sp>
      <p:sp>
        <p:nvSpPr>
          <p:cNvPr id="26629" name="Platshållare för datum 1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688311-00E7-48BD-83B2-C4DF8701C59C}" type="datetime1">
              <a:rPr lang="sv-SE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2016-01-13</a:t>
            </a:fld>
            <a:endParaRPr lang="sv-SE" altLang="sv-S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0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E7C9D8-FA62-45CA-9551-DDDF2B8CAF03}" type="slidenum">
              <a:rPr lang="sv-SE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sv-SE" altLang="sv-SE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sv-SE" smtClean="0"/>
              <a:t>Uppsala University is the oldest Nordic university – </a:t>
            </a:r>
            <a:r>
              <a:rPr lang="en-US" altLang="sv-SE" smtClean="0">
                <a:hlinkClick r:id="rId3"/>
              </a:rPr>
              <a:t>founded in 1477</a:t>
            </a:r>
            <a:r>
              <a:rPr lang="en-US" altLang="sv-SE" smtClean="0"/>
              <a:t>. It ranks among the best universities in Northern Europe and top 100 in the world.</a:t>
            </a:r>
          </a:p>
          <a:p>
            <a:pPr eaLnBrk="1" hangingPunct="1">
              <a:spcBef>
                <a:spcPct val="0"/>
              </a:spcBef>
            </a:pPr>
            <a:endParaRPr lang="en-US" altLang="sv-SE" smtClean="0"/>
          </a:p>
          <a:p>
            <a:pPr eaLnBrk="1" hangingPunct="1">
              <a:spcBef>
                <a:spcPct val="0"/>
              </a:spcBef>
            </a:pPr>
            <a:r>
              <a:rPr lang="en-US" altLang="sv-SE" smtClean="0"/>
              <a:t>Archbishop Jakob Ulvsson was the initator behind its establishment. In the beginning, education consisted primarily of lectures in philosophy, law and theology; there was no teaching in natural sciences or engineering.</a:t>
            </a:r>
          </a:p>
          <a:p>
            <a:pPr eaLnBrk="1" hangingPunct="1">
              <a:spcBef>
                <a:spcPct val="0"/>
              </a:spcBef>
            </a:pPr>
            <a:endParaRPr lang="en-US" altLang="sv-SE" smtClean="0"/>
          </a:p>
          <a:p>
            <a:pPr eaLnBrk="1" hangingPunct="1">
              <a:spcBef>
                <a:spcPct val="0"/>
              </a:spcBef>
            </a:pPr>
            <a:r>
              <a:rPr lang="en-US" altLang="sv-SE" smtClean="0"/>
              <a:t>The university rose to significance during the rise of </a:t>
            </a:r>
            <a:r>
              <a:rPr lang="en-US" altLang="sv-SE" smtClean="0">
                <a:hlinkClick r:id="rId4" tooltip="Swedish Empire"/>
              </a:rPr>
              <a:t>Sweden as a great power</a:t>
            </a:r>
            <a:r>
              <a:rPr lang="en-US" altLang="sv-SE" smtClean="0"/>
              <a:t> at the end of the 16th century. Uppsala also has an important historical place in Swedish national culture, identity and for the Swedish establishment: in </a:t>
            </a:r>
            <a:r>
              <a:rPr lang="en-US" altLang="sv-SE" smtClean="0">
                <a:hlinkClick r:id="rId5" tooltip="Historiography"/>
              </a:rPr>
              <a:t>historiography</a:t>
            </a:r>
            <a:r>
              <a:rPr lang="en-US" altLang="sv-SE" smtClean="0"/>
              <a:t>, literature, politics, and music. Many aspects of Swedish academic culture in general, such as the white </a:t>
            </a:r>
            <a:r>
              <a:rPr lang="en-US" altLang="sv-SE" smtClean="0">
                <a:hlinkClick r:id="rId6" tooltip="Student cap"/>
              </a:rPr>
              <a:t>student cap</a:t>
            </a:r>
            <a:r>
              <a:rPr lang="en-US" altLang="sv-SE" smtClean="0"/>
              <a:t>, originated in Uppsala. It shares some peculiarities, such as the </a:t>
            </a:r>
            <a:r>
              <a:rPr lang="en-US" altLang="sv-SE" smtClean="0">
                <a:hlinkClick r:id="rId7" tooltip="Student nation"/>
              </a:rPr>
              <a:t>student nation</a:t>
            </a:r>
            <a:r>
              <a:rPr lang="en-US" altLang="sv-SE" smtClean="0"/>
              <a:t> system, with </a:t>
            </a:r>
            <a:r>
              <a:rPr lang="en-US" altLang="sv-SE" smtClean="0">
                <a:hlinkClick r:id="rId8" tooltip="Lund University"/>
              </a:rPr>
              <a:t>Lund University</a:t>
            </a:r>
            <a:r>
              <a:rPr lang="en-US" altLang="sv-SE" smtClean="0"/>
              <a:t> and the </a:t>
            </a:r>
            <a:r>
              <a:rPr lang="en-US" altLang="sv-SE" smtClean="0">
                <a:hlinkClick r:id="rId9" tooltip="University of Helsinki"/>
              </a:rPr>
              <a:t>University of Helsinki</a:t>
            </a:r>
            <a:r>
              <a:rPr lang="en-US" altLang="sv-SE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sv-SE" smtClean="0"/>
          </a:p>
          <a:p>
            <a:pPr eaLnBrk="1" hangingPunct="1">
              <a:spcBef>
                <a:spcPct val="0"/>
              </a:spcBef>
            </a:pPr>
            <a:r>
              <a:rPr lang="en-US" altLang="sv-SE" smtClean="0"/>
              <a:t>Sen kan man säga något om att det här är sommar/vår för att anspela på nästa bild.</a:t>
            </a:r>
          </a:p>
          <a:p>
            <a:pPr eaLnBrk="1" hangingPunct="1">
              <a:spcBef>
                <a:spcPct val="0"/>
              </a:spcBef>
            </a:pPr>
            <a:endParaRPr lang="en-US" altLang="sv-SE" smtClean="0"/>
          </a:p>
        </p:txBody>
      </p:sp>
      <p:sp>
        <p:nvSpPr>
          <p:cNvPr id="27653" name="Platshållare för datum 1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2B53E0-E5D9-42CE-A4F5-5B3006A90A51}" type="datetime1">
              <a:rPr lang="sv-SE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2016-01-13</a:t>
            </a:fld>
            <a:endParaRPr lang="sv-SE" altLang="sv-S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1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9pPr>
          </a:lstStyle>
          <a:p>
            <a:fld id="{95AC20B2-FBEA-4932-AED0-FFAC46FD219E}" type="slidenum">
              <a:rPr lang="sv-SE" sz="1200" smtClean="0">
                <a:latin typeface="Arial" charset="0"/>
              </a:rPr>
              <a:pPr/>
              <a:t>14</a:t>
            </a:fld>
            <a:endParaRPr lang="sv-SE" sz="12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904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ett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två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tre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fyra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8F9D615-C211-4AF9-A5D9-E56DDC67CC66}" type="datetimeFigureOut">
              <a:rPr lang="sv-SE" smtClean="0"/>
              <a:t>2016-01-13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9794D38-6CF1-4EAE-A6C4-4F379CD66E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420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5AE9E-B30A-4512-B726-A09A5654412D}" type="datetime1">
              <a:rPr lang="sv-SE"/>
              <a:pPr>
                <a:defRPr/>
              </a:pPr>
              <a:t>2016-01-13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5794-AB4B-437B-93E4-D0E81E82F0F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48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07704" y="485800"/>
            <a:ext cx="6779096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CCB8C-C3A2-4AC3-8DEE-C50ED7B95E70}" type="datetime1">
              <a:rPr lang="sv-SE"/>
              <a:pPr>
                <a:defRPr/>
              </a:pPr>
              <a:t>2016-01-13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85FA-D78D-46E7-805E-CDB8FD749DC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32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979711" y="485799"/>
            <a:ext cx="6707089" cy="11430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>
                <a:uFillTx/>
              </a:defRPr>
            </a:pPr>
            <a:r>
              <a:rPr sz="4000" b="1" cap="all">
                <a:uFill>
                  <a:solidFill/>
                </a:uFill>
              </a:rPr>
              <a:t>Titeltext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22312" y="1192213"/>
            <a:ext cx="7772401" cy="32146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ett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två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tre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fyra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907703" y="485799"/>
            <a:ext cx="6779097" cy="11430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979711" y="468023"/>
            <a:ext cx="6707089" cy="117855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457200" y="1646576"/>
            <a:ext cx="4040188" cy="70230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457200">
              <a:buSzTx/>
              <a:buFontTx/>
              <a:buNone/>
              <a:defRPr b="1"/>
            </a:lvl2pPr>
            <a:lvl3pPr marL="0" indent="914400">
              <a:buSzTx/>
              <a:buFontTx/>
              <a:buNone/>
              <a:defRPr b="1"/>
            </a:lvl3pPr>
            <a:lvl4pPr marL="0" indent="1371600">
              <a:buSzTx/>
              <a:buFontTx/>
              <a:buNone/>
              <a:defRPr b="1"/>
            </a:lvl4pPr>
            <a:lvl5pPr marL="0" indent="1828800">
              <a:buSzTx/>
              <a:buFontTx/>
              <a:buNone/>
              <a:defRPr b="1"/>
            </a:lvl5pPr>
          </a:lstStyle>
          <a:p>
            <a:pPr lvl="0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Brödtext nivå ett</a:t>
            </a:r>
          </a:p>
          <a:p>
            <a:pPr lvl="1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Brödtext nivå två</a:t>
            </a:r>
          </a:p>
          <a:p>
            <a:pPr lvl="2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Brödtext nivå tre</a:t>
            </a:r>
          </a:p>
          <a:p>
            <a:pPr lvl="3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Brödtext nivå fyra</a:t>
            </a:r>
          </a:p>
          <a:p>
            <a:pPr lvl="4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57200" y="1618256"/>
            <a:ext cx="3008314" cy="52397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ett</a:t>
            </a:r>
          </a:p>
          <a:p>
            <a:pPr lvl="1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två</a:t>
            </a: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tre</a:t>
            </a:r>
          </a:p>
          <a:p>
            <a:pPr lvl="3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fyra</a:t>
            </a:r>
          </a:p>
          <a:p>
            <a:pPr lvl="4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401" cy="2281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uFillTx/>
              </a:defRPr>
            </a:pPr>
            <a:r>
              <a:rPr sz="2000" b="1">
                <a:uFill>
                  <a:solidFill/>
                </a:uFill>
              </a:rPr>
              <a:t>Titeltext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14906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ett</a:t>
            </a:r>
          </a:p>
          <a:p>
            <a:pPr lvl="1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två</a:t>
            </a: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tre</a:t>
            </a:r>
          </a:p>
          <a:p>
            <a:pPr lvl="3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fyra</a:t>
            </a:r>
          </a:p>
          <a:p>
            <a:pPr lvl="4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ett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två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tre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fyra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ett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två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tre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fyra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/>
          <p:nvPr/>
        </p:nvPicPr>
        <p:blipFill>
          <a:blip r:embed="rId14">
            <a:extLst/>
          </a:blip>
          <a:srcRect l="2857" r="2856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051719" y="92076"/>
            <a:ext cx="6635081" cy="1508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5257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ett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två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tre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fyra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3" r:id="rId12"/>
  </p:sldLayoutIdLst>
  <p:transition spd="med"/>
  <p:txStyles>
    <p:titleStyle>
      <a:lvl1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1pPr>
      <a:lvl2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2pPr>
      <a:lvl3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3pPr>
      <a:lvl4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4pPr>
      <a:lvl5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5pPr>
      <a:lvl6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6pPr>
      <a:lvl7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7pPr>
      <a:lvl8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8pPr>
      <a:lvl9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uFill>
            <a:solidFill/>
          </a:uFill>
          <a:latin typeface="Arial"/>
          <a:ea typeface="Arial"/>
          <a:cs typeface="Arial"/>
          <a:sym typeface="Arial"/>
        </a:defRPr>
      </a:lvl1pPr>
      <a:lvl2pPr marL="742950" indent="-285750">
        <a:spcBef>
          <a:spcPts val="500"/>
        </a:spcBef>
        <a:buSzPct val="100000"/>
        <a:buFont typeface="Arial"/>
        <a:buChar char="–"/>
        <a:defRPr sz="2400">
          <a:uFill>
            <a:solidFill/>
          </a:uFill>
          <a:latin typeface="Arial"/>
          <a:ea typeface="Arial"/>
          <a:cs typeface="Arial"/>
          <a:sym typeface="Arial"/>
        </a:defRPr>
      </a:lvl2pPr>
      <a:lvl3pPr marL="1143000" indent="-228600">
        <a:spcBef>
          <a:spcPts val="500"/>
        </a:spcBef>
        <a:buSzPct val="100000"/>
        <a:buFont typeface="Arial"/>
        <a:buChar char="•"/>
        <a:defRPr sz="2400">
          <a:uFill>
            <a:solidFill/>
          </a:uFill>
          <a:latin typeface="Arial"/>
          <a:ea typeface="Arial"/>
          <a:cs typeface="Arial"/>
          <a:sym typeface="Arial"/>
        </a:defRPr>
      </a:lvl3pPr>
      <a:lvl4pPr marL="1600200" indent="-228600">
        <a:spcBef>
          <a:spcPts val="500"/>
        </a:spcBef>
        <a:buSzPct val="100000"/>
        <a:buFont typeface="Arial"/>
        <a:buChar char="–"/>
        <a:defRPr sz="2400">
          <a:uFill>
            <a:solidFill/>
          </a:uFill>
          <a:latin typeface="Arial"/>
          <a:ea typeface="Arial"/>
          <a:cs typeface="Arial"/>
          <a:sym typeface="Arial"/>
        </a:defRPr>
      </a:lvl4pPr>
      <a:lvl5pPr marL="2057400" indent="-228600">
        <a:spcBef>
          <a:spcPts val="500"/>
        </a:spcBef>
        <a:buSzPct val="100000"/>
        <a:buFont typeface="Arial"/>
        <a:buChar char="»"/>
        <a:defRPr sz="2400">
          <a:uFill>
            <a:solidFill/>
          </a:uFill>
          <a:latin typeface="Arial"/>
          <a:ea typeface="Arial"/>
          <a:cs typeface="Arial"/>
          <a:sym typeface="Arial"/>
        </a:defRPr>
      </a:lvl5pPr>
      <a:lvl6pPr marL="2560320" indent="-274320">
        <a:spcBef>
          <a:spcPts val="500"/>
        </a:spcBef>
        <a:buSzPct val="100000"/>
        <a:buFont typeface="Arial"/>
        <a:buChar char="•"/>
        <a:defRPr sz="2400">
          <a:uFill>
            <a:solidFill/>
          </a:uFill>
          <a:latin typeface="Arial"/>
          <a:ea typeface="Arial"/>
          <a:cs typeface="Arial"/>
          <a:sym typeface="Arial"/>
        </a:defRPr>
      </a:lvl6pPr>
      <a:lvl7pPr marL="3017520" indent="-274320">
        <a:spcBef>
          <a:spcPts val="500"/>
        </a:spcBef>
        <a:buSzPct val="100000"/>
        <a:buFont typeface="Arial"/>
        <a:buChar char="•"/>
        <a:defRPr sz="2400">
          <a:uFill>
            <a:solidFill/>
          </a:uFill>
          <a:latin typeface="Arial"/>
          <a:ea typeface="Arial"/>
          <a:cs typeface="Arial"/>
          <a:sym typeface="Arial"/>
        </a:defRPr>
      </a:lvl7pPr>
      <a:lvl8pPr marL="3474720" indent="-274320">
        <a:spcBef>
          <a:spcPts val="500"/>
        </a:spcBef>
        <a:buSzPct val="100000"/>
        <a:buFont typeface="Arial"/>
        <a:buChar char="•"/>
        <a:defRPr sz="2400">
          <a:uFill>
            <a:solidFill/>
          </a:uFill>
          <a:latin typeface="Arial"/>
          <a:ea typeface="Arial"/>
          <a:cs typeface="Arial"/>
          <a:sym typeface="Arial"/>
        </a:defRPr>
      </a:lvl8pPr>
      <a:lvl9pPr marL="3931920" indent="-274320">
        <a:spcBef>
          <a:spcPts val="500"/>
        </a:spcBef>
        <a:buSzPct val="100000"/>
        <a:buFont typeface="Arial"/>
        <a:buChar char="•"/>
        <a:defRPr sz="2400">
          <a:uFill>
            <a:solidFill/>
          </a:uFill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5pPr>
      <a:lvl6pPr indent="22860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6pPr>
      <a:lvl7pPr indent="27432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7pPr>
      <a:lvl8pPr indent="32004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8pPr>
      <a:lvl9pPr indent="36576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u.se/en/admissions/erasmus-mundus/application-guide/" TargetMode="External"/><Relationship Id="rId2" Type="http://schemas.openxmlformats.org/officeDocument/2006/relationships/hyperlink" Target="http://www.aesopplus.eu/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erasmusmundus@uadm.uu.se" TargetMode="External"/><Relationship Id="rId4" Type="http://schemas.openxmlformats.org/officeDocument/2006/relationships/hyperlink" Target="http://www.uu.se/en/admissions/exchange/course/lis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u.se/en/campus/#/" TargetMode="External"/><Relationship Id="rId2" Type="http://schemas.openxmlformats.org/officeDocument/2006/relationships/hyperlink" Target="http://www.uu.se/welcome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83568" y="1700808"/>
            <a:ext cx="82809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sv-SE" altLang="sv-SE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Alt One Book" panose="020B0502020104020203" pitchFamily="34" charset="0"/>
              </a:rPr>
              <a:t>Welcome</a:t>
            </a:r>
            <a:r>
              <a:rPr lang="sv-SE" altLang="sv-SE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Alt One Book" panose="020B0502020104020203" pitchFamily="34" charset="0"/>
              </a:rPr>
              <a:t>!</a:t>
            </a:r>
          </a:p>
        </p:txBody>
      </p:sp>
      <p:pic>
        <p:nvPicPr>
          <p:cNvPr id="1026" name="Picture 2" descr="https://fbcdn-sphotos-g-a.akamaihd.net/hphotos-ak-xaf1/t31.0-8/10275551_664887590231084_3947356044391442853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82634"/>
            <a:ext cx="9180512" cy="34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uu.se/digitalAssets/409/409552_1image-to-left---applic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7" b="-22617"/>
          <a:stretch/>
        </p:blipFill>
        <p:spPr bwMode="auto">
          <a:xfrm>
            <a:off x="-330583" y="1614487"/>
            <a:ext cx="7321933" cy="73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94857" y="323553"/>
            <a:ext cx="7535862" cy="1368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 fontScale="90000"/>
          </a:bodyPr>
          <a:lstStyle/>
          <a:p>
            <a:pPr algn="l" eaLnBrk="1" hangingPunct="1">
              <a:defRPr/>
            </a:pPr>
            <a:r>
              <a:rPr lang="sv-SE" altLang="sv-SE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  <a:t>Studies</a:t>
            </a:r>
            <a:br>
              <a:rPr lang="sv-SE" altLang="sv-SE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sv-SE" altLang="sv-SE" sz="28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  <a:t>Independent </a:t>
            </a:r>
            <a:r>
              <a:rPr lang="sv-SE" altLang="sv-SE" sz="28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  <a:t>learning</a:t>
            </a:r>
            <a:r>
              <a:rPr lang="sv-SE" altLang="sv-SE" sz="28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  <a:t> and </a:t>
            </a:r>
            <a:r>
              <a:rPr lang="sv-SE" altLang="sv-SE" sz="28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  <a:t>creative</a:t>
            </a:r>
            <a:r>
              <a:rPr lang="sv-SE" altLang="sv-SE" sz="28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  <a:t> </a:t>
            </a:r>
            <a:r>
              <a:rPr lang="sv-SE" altLang="sv-SE" sz="28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  <a:t>thinking</a:t>
            </a:r>
            <a:r>
              <a:rPr lang="sv-SE" altLang="sv-SE" sz="28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  <a:t/>
            </a:r>
            <a:br>
              <a:rPr lang="sv-SE" altLang="sv-SE" sz="28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sv-SE" altLang="sv-SE" sz="28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  <a:t>Teaching</a:t>
            </a:r>
            <a:r>
              <a:rPr lang="sv-SE" altLang="sv-SE" sz="28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  <a:t> students to </a:t>
            </a:r>
            <a:r>
              <a:rPr lang="sv-SE" altLang="sv-SE" sz="28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  <a:t>become</a:t>
            </a:r>
            <a:r>
              <a:rPr lang="sv-SE" altLang="sv-SE" sz="28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  <a:t> problem </a:t>
            </a:r>
            <a:r>
              <a:rPr lang="sv-SE" altLang="sv-SE" sz="28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  <a:t>solvers</a:t>
            </a:r>
            <a:endParaRPr lang="sv-SE" altLang="sv-SE" sz="280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11269" name="Picture 4" descr="\\uadm-beskowfs.user.uu.se\home$\lisol788\Skrivbord\HUST\1381672_566840023369175_182486204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64" y="1614487"/>
            <a:ext cx="3688001" cy="245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 descr="\\uadm-beskowfs.user.uu.se\home$\lisol788\Skrivbord\HUST\1238820_632476326805544_22749389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070632"/>
            <a:ext cx="43053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\\uadm-beskowfs.user.uu.se\home$\lisol788\Skrivbord\HUST\10410188_772884686098040_6708501676569761327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0632"/>
            <a:ext cx="48387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0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/>
          </p:nvPr>
        </p:nvSpPr>
        <p:spPr>
          <a:xfrm>
            <a:off x="-771237" y="1325105"/>
            <a:ext cx="6707088" cy="1143000"/>
          </a:xfrm>
        </p:spPr>
        <p:txBody>
          <a:bodyPr/>
          <a:lstStyle/>
          <a:p>
            <a:pPr algn="ctr" eaLnBrk="1"/>
            <a:r>
              <a:rPr lang="en-US" altLang="sv-SE" dirty="0" smtClean="0"/>
              <a:t>Exchange studies</a:t>
            </a:r>
          </a:p>
        </p:txBody>
      </p:sp>
      <p:sp>
        <p:nvSpPr>
          <p:cNvPr id="13315" name="Platshållare för innehåll 2"/>
          <p:cNvSpPr>
            <a:spLocks noGrp="1"/>
          </p:cNvSpPr>
          <p:nvPr>
            <p:ph idx="1"/>
          </p:nvPr>
        </p:nvSpPr>
        <p:spPr>
          <a:xfrm>
            <a:off x="426204" y="2468105"/>
            <a:ext cx="8229600" cy="5257802"/>
          </a:xfrm>
        </p:spPr>
        <p:txBody>
          <a:bodyPr/>
          <a:lstStyle/>
          <a:p>
            <a:pPr algn="l" eaLnBrk="1"/>
            <a:r>
              <a:rPr lang="en-US" dirty="0"/>
              <a:t>Uppsala University </a:t>
            </a:r>
            <a:r>
              <a:rPr lang="en-US" dirty="0" smtClean="0"/>
              <a:t>is part of the Erasmus Mundus scholarship program which you can apply through.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l" eaLnBrk="1"/>
            <a:r>
              <a:rPr lang="en-US" altLang="sv-SE" dirty="0" smtClean="0"/>
              <a:t>One or two semesters</a:t>
            </a:r>
            <a:br>
              <a:rPr lang="en-US" altLang="sv-SE" dirty="0" smtClean="0"/>
            </a:br>
            <a:endParaRPr lang="en-US" altLang="sv-SE" dirty="0" smtClean="0"/>
          </a:p>
          <a:p>
            <a:pPr algn="l" eaLnBrk="1"/>
            <a:r>
              <a:rPr lang="en-US" dirty="0" smtClean="0"/>
              <a:t>More </a:t>
            </a:r>
            <a:r>
              <a:rPr lang="en-US" dirty="0"/>
              <a:t>than 700 courses </a:t>
            </a:r>
            <a:r>
              <a:rPr lang="en-US" dirty="0" smtClean="0"/>
              <a:t>taught </a:t>
            </a:r>
            <a:r>
              <a:rPr lang="en-US" dirty="0"/>
              <a:t>in </a:t>
            </a:r>
            <a:r>
              <a:rPr lang="en-US" dirty="0" smtClean="0"/>
              <a:t>English are available to incoming </a:t>
            </a:r>
            <a:r>
              <a:rPr lang="en-US" dirty="0"/>
              <a:t>exchange </a:t>
            </a:r>
            <a:r>
              <a:rPr lang="en-US" dirty="0" smtClean="0"/>
              <a:t>students</a:t>
            </a:r>
            <a:br>
              <a:rPr lang="en-US" dirty="0" smtClean="0"/>
            </a:br>
            <a:endParaRPr lang="en-US" altLang="sv-SE" dirty="0"/>
          </a:p>
          <a:p>
            <a:pPr algn="l" eaLnBrk="1"/>
            <a:endParaRPr lang="en-US" altLang="sv-SE" dirty="0" smtClean="0"/>
          </a:p>
          <a:p>
            <a:pPr algn="l" eaLnBrk="1"/>
            <a:endParaRPr lang="en-US" altLang="sv-SE" dirty="0" smtClean="0"/>
          </a:p>
          <a:p>
            <a:pPr algn="l" eaLnBrk="1"/>
            <a:endParaRPr lang="en-US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309742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1"/>
          <p:cNvSpPr>
            <a:spLocks noGrp="1"/>
          </p:cNvSpPr>
          <p:nvPr>
            <p:ph type="title"/>
          </p:nvPr>
        </p:nvSpPr>
        <p:spPr>
          <a:xfrm>
            <a:off x="714792" y="965860"/>
            <a:ext cx="6707088" cy="1143000"/>
          </a:xfrm>
        </p:spPr>
        <p:txBody>
          <a:bodyPr/>
          <a:lstStyle/>
          <a:p>
            <a:pPr algn="l" eaLnBrk="1"/>
            <a:r>
              <a:rPr lang="en-US" altLang="sv-SE" dirty="0" smtClean="0"/>
              <a:t>How to apply</a:t>
            </a:r>
          </a:p>
        </p:txBody>
      </p:sp>
      <p:sp>
        <p:nvSpPr>
          <p:cNvPr id="14339" name="Platshållare för innehåll 2"/>
          <p:cNvSpPr>
            <a:spLocks noGrp="1"/>
          </p:cNvSpPr>
          <p:nvPr>
            <p:ph idx="1"/>
          </p:nvPr>
        </p:nvSpPr>
        <p:spPr>
          <a:xfrm>
            <a:off x="434340" y="1821179"/>
            <a:ext cx="8229600" cy="5257802"/>
          </a:xfrm>
        </p:spPr>
        <p:txBody>
          <a:bodyPr/>
          <a:lstStyle/>
          <a:p>
            <a:pPr eaLnBrk="1"/>
            <a:r>
              <a:rPr lang="en-US" altLang="sv-SE" dirty="0" smtClean="0"/>
              <a:t>Visit the AESOP + webpage to get more information:</a:t>
            </a:r>
          </a:p>
          <a:p>
            <a:pPr marL="0" indent="0" eaLnBrk="1">
              <a:buNone/>
            </a:pPr>
            <a:r>
              <a:rPr lang="en-US" altLang="sv-SE" dirty="0" smtClean="0"/>
              <a:t>     </a:t>
            </a:r>
            <a:r>
              <a:rPr lang="en-US" altLang="sv-SE" dirty="0" smtClean="0">
                <a:hlinkClick r:id="rId2"/>
              </a:rPr>
              <a:t>http</a:t>
            </a:r>
            <a:r>
              <a:rPr lang="en-US" altLang="sv-SE" dirty="0">
                <a:hlinkClick r:id="rId2"/>
              </a:rPr>
              <a:t>://www.aesopplus.eu</a:t>
            </a:r>
            <a:r>
              <a:rPr lang="en-US" altLang="sv-SE" dirty="0" smtClean="0">
                <a:hlinkClick r:id="rId2"/>
              </a:rPr>
              <a:t>/</a:t>
            </a:r>
            <a:r>
              <a:rPr lang="en-US" altLang="sv-SE" dirty="0" smtClean="0"/>
              <a:t> </a:t>
            </a:r>
            <a:br>
              <a:rPr lang="en-US" altLang="sv-SE" dirty="0" smtClean="0"/>
            </a:br>
            <a:endParaRPr lang="en-US" altLang="sv-SE" dirty="0" smtClean="0"/>
          </a:p>
          <a:p>
            <a:r>
              <a:rPr lang="en-US" altLang="sv-SE" dirty="0" smtClean="0"/>
              <a:t>Apply to Uppsala University, please read the </a:t>
            </a:r>
            <a:r>
              <a:rPr lang="en-US" altLang="sv-SE" dirty="0"/>
              <a:t>Application </a:t>
            </a:r>
            <a:r>
              <a:rPr lang="en-US" altLang="sv-SE" dirty="0" smtClean="0"/>
              <a:t>     Guidelines</a:t>
            </a:r>
            <a:r>
              <a:rPr lang="en-US" altLang="sv-SE" dirty="0"/>
              <a:t>: </a:t>
            </a:r>
            <a:r>
              <a:rPr lang="en-US" altLang="sv-SE" dirty="0">
                <a:hlinkClick r:id="rId3"/>
              </a:rPr>
              <a:t>http://www.uu.se/en/admissions/erasmus-mundus/application-guide</a:t>
            </a:r>
            <a:r>
              <a:rPr lang="en-US" altLang="sv-SE" dirty="0" smtClean="0">
                <a:hlinkClick r:id="rId3"/>
              </a:rPr>
              <a:t>/</a:t>
            </a:r>
            <a:r>
              <a:rPr lang="en-US" altLang="sv-SE" dirty="0" smtClean="0"/>
              <a:t> </a:t>
            </a:r>
            <a:endParaRPr lang="en-US" altLang="sv-SE" dirty="0" smtClean="0"/>
          </a:p>
          <a:p>
            <a:pPr eaLnBrk="1"/>
            <a:endParaRPr lang="en-US" altLang="sv-SE" dirty="0" smtClean="0"/>
          </a:p>
          <a:p>
            <a:pPr eaLnBrk="1"/>
            <a:r>
              <a:rPr lang="en-US" altLang="sv-SE" dirty="0" smtClean="0"/>
              <a:t>Course list for Exchange </a:t>
            </a:r>
            <a:r>
              <a:rPr lang="en-US" altLang="sv-SE" dirty="0"/>
              <a:t>Students: </a:t>
            </a:r>
            <a:r>
              <a:rPr lang="en-US" altLang="sv-SE" dirty="0">
                <a:hlinkClick r:id="rId4"/>
              </a:rPr>
              <a:t>http://www.uu.se/en/admissions/exchange/course/list</a:t>
            </a:r>
            <a:r>
              <a:rPr lang="en-US" altLang="sv-SE" dirty="0" smtClean="0">
                <a:hlinkClick r:id="rId4"/>
              </a:rPr>
              <a:t>/</a:t>
            </a:r>
            <a:r>
              <a:rPr lang="en-US" altLang="sv-SE" dirty="0" smtClean="0"/>
              <a:t> </a:t>
            </a:r>
            <a:r>
              <a:rPr lang="en-US" altLang="sv-SE" dirty="0"/>
              <a:t/>
            </a:r>
            <a:br>
              <a:rPr lang="en-US" altLang="sv-SE" dirty="0"/>
            </a:br>
            <a:endParaRPr lang="en-US" altLang="sv-SE" dirty="0" smtClean="0"/>
          </a:p>
          <a:p>
            <a:pPr eaLnBrk="1"/>
            <a:r>
              <a:rPr lang="en-US" altLang="sv-SE" dirty="0" smtClean="0"/>
              <a:t>Contact us if you have any questions</a:t>
            </a:r>
            <a:br>
              <a:rPr lang="en-US" altLang="sv-SE" dirty="0" smtClean="0"/>
            </a:br>
            <a:r>
              <a:rPr lang="en-US" altLang="sv-SE" dirty="0" smtClean="0">
                <a:hlinkClick r:id="rId5"/>
              </a:rPr>
              <a:t>erasmusmundus@uadm.uu.se</a:t>
            </a:r>
            <a:r>
              <a:rPr lang="en-US" altLang="sv-SE" dirty="0" smtClean="0"/>
              <a:t> </a:t>
            </a:r>
            <a:endParaRPr lang="en-US" altLang="sv-SE" dirty="0" smtClean="0"/>
          </a:p>
          <a:p>
            <a:pPr eaLnBrk="1"/>
            <a:endParaRPr lang="en-US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135133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7240" y="1509395"/>
            <a:ext cx="7772400" cy="2041525"/>
          </a:xfrm>
        </p:spPr>
        <p:txBody>
          <a:bodyPr>
            <a:normAutofit/>
          </a:bodyPr>
          <a:lstStyle/>
          <a:p>
            <a:r>
              <a:rPr lang="sv-SE" dirty="0" err="1" smtClean="0"/>
              <a:t>Welcome</a:t>
            </a:r>
            <a:r>
              <a:rPr lang="sv-SE" dirty="0" smtClean="0"/>
              <a:t> to Uppsala!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628900"/>
            <a:ext cx="6400800" cy="297180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schemeClr val="tx1"/>
                </a:solidFill>
              </a:rPr>
              <a:t>Welcome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smtClean="0">
                <a:solidFill>
                  <a:schemeClr val="tx1"/>
                </a:solidFill>
              </a:rPr>
              <a:t>reception in the </a:t>
            </a:r>
            <a:r>
              <a:rPr lang="sv-SE" dirty="0" err="1" smtClean="0">
                <a:solidFill>
                  <a:schemeClr val="tx1"/>
                </a:solidFill>
              </a:rPr>
              <a:t>beginning</a:t>
            </a:r>
            <a:r>
              <a:rPr lang="sv-SE" dirty="0" smtClean="0">
                <a:solidFill>
                  <a:schemeClr val="tx1"/>
                </a:solidFill>
              </a:rPr>
              <a:t> of </a:t>
            </a:r>
            <a:r>
              <a:rPr lang="sv-SE" dirty="0" err="1" smtClean="0">
                <a:solidFill>
                  <a:schemeClr val="tx1"/>
                </a:solidFill>
              </a:rPr>
              <a:t>each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semster</a:t>
            </a:r>
            <a:r>
              <a:rPr lang="sv-SE" dirty="0" smtClean="0">
                <a:solidFill>
                  <a:schemeClr val="tx1"/>
                </a:solidFill>
              </a:rPr>
              <a:t>.</a:t>
            </a:r>
            <a:r>
              <a:rPr lang="sv-SE" dirty="0" smtClean="0">
                <a:solidFill>
                  <a:schemeClr val="tx1"/>
                </a:solidFill>
              </a:rPr>
              <a:t/>
            </a:r>
            <a:br>
              <a:rPr lang="sv-SE" dirty="0" smtClean="0">
                <a:solidFill>
                  <a:schemeClr val="tx1"/>
                </a:solidFill>
              </a:rPr>
            </a:br>
            <a:endParaRPr lang="sv-SE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International Student Guide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err="1" smtClean="0">
                <a:solidFill>
                  <a:schemeClr val="tx1"/>
                </a:solidFill>
              </a:rPr>
              <a:t>More</a:t>
            </a:r>
            <a:r>
              <a:rPr lang="sv-SE" dirty="0" smtClean="0">
                <a:solidFill>
                  <a:schemeClr val="tx1"/>
                </a:solidFill>
              </a:rPr>
              <a:t> information: </a:t>
            </a:r>
            <a:r>
              <a:rPr lang="sv-SE" dirty="0" smtClean="0">
                <a:hlinkClick r:id="rId2"/>
              </a:rPr>
              <a:t>www.uu.se/welcome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hlinkClick r:id="rId3"/>
              </a:rPr>
              <a:t>http://www.uu.se/en/campus</a:t>
            </a:r>
            <a:r>
              <a:rPr lang="sv-SE" dirty="0" smtClean="0">
                <a:solidFill>
                  <a:schemeClr val="tx1"/>
                </a:solidFill>
                <a:hlinkClick r:id="rId3"/>
              </a:rPr>
              <a:t>/#/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 </a:t>
            </a:r>
            <a:endParaRPr lang="sv-SE" dirty="0">
              <a:solidFill>
                <a:schemeClr val="tx1"/>
              </a:solidFill>
            </a:endParaRPr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42956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83568" y="1700808"/>
            <a:ext cx="82809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sv-SE" altLang="sv-SE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Alt One Book" panose="020B0502020104020203" pitchFamily="34" charset="0"/>
              </a:rPr>
              <a:t>Welcome</a:t>
            </a:r>
            <a:r>
              <a:rPr lang="sv-SE" altLang="sv-SE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Alt One Book" panose="020B0502020104020203" pitchFamily="34" charset="0"/>
              </a:rPr>
              <a:t> to </a:t>
            </a:r>
            <a:r>
              <a:rPr lang="sv-SE" altLang="sv-SE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Alt One Book" panose="020B0502020104020203" pitchFamily="34" charset="0"/>
              </a:rPr>
              <a:t>apply</a:t>
            </a:r>
            <a:r>
              <a:rPr lang="sv-SE" altLang="sv-SE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Alt One Book" panose="020B0502020104020203" pitchFamily="34" charset="0"/>
              </a:rPr>
              <a:t>!</a:t>
            </a:r>
            <a:endParaRPr lang="sv-SE" altLang="sv-SE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Gill Sans Alt One Book" panose="020B0502020104020203" pitchFamily="34" charset="0"/>
            </a:endParaRPr>
          </a:p>
        </p:txBody>
      </p:sp>
      <p:pic>
        <p:nvPicPr>
          <p:cNvPr id="1026" name="Picture 2" descr="https://fbcdn-sphotos-g-a.akamaihd.net/hphotos-ak-xaf1/t31.0-8/10275551_664887590231084_3947356044391442853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82634"/>
            <a:ext cx="9180512" cy="34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1979711" y="485799"/>
            <a:ext cx="6707089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600" dirty="0">
                <a:uFill>
                  <a:solidFill/>
                </a:uFill>
              </a:rPr>
              <a:t>Uppsala </a:t>
            </a:r>
            <a:r>
              <a:rPr sz="3600" dirty="0" err="1" smtClean="0">
                <a:uFill>
                  <a:solidFill/>
                </a:uFill>
              </a:rPr>
              <a:t>Universi</a:t>
            </a:r>
            <a:r>
              <a:rPr lang="sv-SE" sz="3600" dirty="0" smtClean="0">
                <a:uFill>
                  <a:solidFill/>
                </a:uFill>
              </a:rPr>
              <a:t>t</a:t>
            </a:r>
            <a:r>
              <a:rPr sz="3600" dirty="0" smtClean="0">
                <a:uFill>
                  <a:solidFill/>
                </a:uFill>
              </a:rPr>
              <a:t>y</a:t>
            </a:r>
            <a:endParaRPr sz="3600" dirty="0">
              <a:uFill>
                <a:solidFill/>
              </a:uFill>
            </a:endParaRPr>
          </a:p>
        </p:txBody>
      </p:sp>
      <p:pic>
        <p:nvPicPr>
          <p:cNvPr id="42" name="image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22015"/>
            <a:ext cx="9158234" cy="536337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221594" y="6212885"/>
            <a:ext cx="372858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914400">
              <a:defRPr sz="1800"/>
            </a:pPr>
            <a:r>
              <a:rPr lang="sv-SE" sz="2000" b="1" dirty="0" smtClean="0">
                <a:solidFill>
                  <a:srgbClr val="FFFFFF"/>
                </a:solidFill>
                <a:uFill>
                  <a:solidFill/>
                </a:uFill>
              </a:rPr>
              <a:t>The Erasmus Mundus team:</a:t>
            </a:r>
          </a:p>
          <a:p>
            <a:pPr lvl="0" defTabSz="914400">
              <a:defRPr sz="1800"/>
            </a:pPr>
            <a:r>
              <a:rPr lang="sv-SE" sz="2000" b="1" dirty="0" smtClean="0">
                <a:solidFill>
                  <a:srgbClr val="FFFFFF"/>
                </a:solidFill>
                <a:uFill>
                  <a:solidFill/>
                </a:uFill>
              </a:rPr>
              <a:t>erasmusmundus@uadm.uu.se</a:t>
            </a:r>
            <a:endParaRPr sz="2000" b="1" dirty="0">
              <a:solidFill>
                <a:srgbClr val="FFFFFF"/>
              </a:solidFill>
              <a:uFill>
                <a:solidFill/>
              </a:u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ppsa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2"/>
          <a:stretch>
            <a:fillRect/>
          </a:stretch>
        </p:blipFill>
        <p:spPr bwMode="auto">
          <a:xfrm>
            <a:off x="6350" y="2632075"/>
            <a:ext cx="9134475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56055" y="1832273"/>
            <a:ext cx="26003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dirty="0" smtClean="0"/>
              <a:t>Uppsala, Sweden</a:t>
            </a:r>
            <a:endParaRPr lang="sv-SE" altLang="sv-SE" dirty="0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876550" y="2293938"/>
            <a:ext cx="1757363" cy="168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>
            <a:off x="3630613" y="3013075"/>
            <a:ext cx="1003300" cy="965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ubrik 5"/>
          <p:cNvSpPr>
            <a:spLocks noGrp="1"/>
          </p:cNvSpPr>
          <p:nvPr>
            <p:ph type="title"/>
          </p:nvPr>
        </p:nvSpPr>
        <p:spPr>
          <a:xfrm>
            <a:off x="0" y="-133350"/>
            <a:ext cx="1033463" cy="1333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800" smtClean="0"/>
              <a:t>Uppsala i Europa</a:t>
            </a:r>
          </a:p>
        </p:txBody>
      </p:sp>
    </p:spTree>
    <p:extLst>
      <p:ext uri="{BB962C8B-B14F-4D97-AF65-F5344CB8AC3E}">
        <p14:creationId xmlns:p14="http://schemas.microsoft.com/office/powerpoint/2010/main" val="39191923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-359629" y="409953"/>
            <a:ext cx="6707089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600" dirty="0">
                <a:uFill>
                  <a:solidFill/>
                </a:uFill>
              </a:rPr>
              <a:t>Uppsala University</a:t>
            </a:r>
          </a:p>
        </p:txBody>
      </p:sp>
      <p:pic>
        <p:nvPicPr>
          <p:cNvPr id="46" name="image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77108"/>
            <a:ext cx="9144000" cy="5408276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2116583" y="1589790"/>
            <a:ext cx="5405190" cy="206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The First University in Sweden</a:t>
            </a:r>
          </a:p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Since 1477</a:t>
            </a:r>
          </a:p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World Rank - Top 100</a:t>
            </a:r>
          </a:p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40 000 students (4 000 international)</a:t>
            </a:r>
          </a:p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4 500 Teachers/Researchers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>
          <a:xfrm>
            <a:off x="867886" y="311150"/>
            <a:ext cx="7164387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altLang="sv-SE" dirty="0" smtClean="0">
                <a:latin typeface="Arial" charset="0"/>
                <a:cs typeface="Arial" charset="0"/>
              </a:rPr>
              <a:t>Uppsala</a:t>
            </a:r>
            <a:br>
              <a:rPr lang="en-GB" altLang="sv-SE" dirty="0" smtClean="0">
                <a:latin typeface="Arial" charset="0"/>
                <a:cs typeface="Arial" charset="0"/>
              </a:rPr>
            </a:br>
            <a:r>
              <a:rPr lang="en-GB" altLang="sv-SE" sz="2200" dirty="0" smtClean="0">
                <a:latin typeface="Arial" charset="0"/>
                <a:cs typeface="Arial" charset="0"/>
              </a:rPr>
              <a:t>Sweden’s 4</a:t>
            </a:r>
            <a:r>
              <a:rPr lang="en-GB" altLang="sv-SE" sz="2200" baseline="30000" dirty="0" smtClean="0">
                <a:latin typeface="Arial" charset="0"/>
                <a:cs typeface="Arial" charset="0"/>
              </a:rPr>
              <a:t>th</a:t>
            </a:r>
            <a:r>
              <a:rPr lang="en-GB" altLang="sv-SE" sz="2200" dirty="0" smtClean="0">
                <a:latin typeface="Arial" charset="0"/>
                <a:cs typeface="Arial" charset="0"/>
              </a:rPr>
              <a:t> largest city</a:t>
            </a:r>
            <a:endParaRPr lang="en-GB" altLang="sv-SE" dirty="0" smtClean="0">
              <a:latin typeface="Arial" charset="0"/>
              <a:cs typeface="Arial" charset="0"/>
            </a:endParaRPr>
          </a:p>
        </p:txBody>
      </p:sp>
      <p:pic>
        <p:nvPicPr>
          <p:cNvPr id="4099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3829050"/>
            <a:ext cx="5181600" cy="3028950"/>
          </a:xfrm>
        </p:spPr>
      </p:pic>
      <p:pic>
        <p:nvPicPr>
          <p:cNvPr id="4100" name="Picture 4" descr="\\uadm-beskowfs.user.uu.se\home$\lisol788\Skrivbord\HUST\1779_4f86e0ea830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\\uadm-beskowfs.user.uu.se\home$\lisol788\Skrivbord\HUST\7015960711_c546801ab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4192588"/>
            <a:ext cx="4695825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\\uadm-beskowfs.user.uu.se\home$\lisol788\Skrivbord\HUST\Uppsala_cast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1454150"/>
            <a:ext cx="47371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81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904" y="-20988"/>
            <a:ext cx="6779096" cy="1143000"/>
          </a:xfrm>
        </p:spPr>
        <p:txBody>
          <a:bodyPr>
            <a:noAutofit/>
          </a:bodyPr>
          <a:lstStyle/>
          <a:p>
            <a:r>
              <a:rPr lang="sv-SE" altLang="sv-SE" sz="2400" dirty="0" smtClean="0">
                <a:latin typeface="Arial" charset="0"/>
                <a:ea typeface="ＭＳ Ｐゴシック" charset="-128"/>
                <a:cs typeface="Arial" charset="0"/>
              </a:rPr>
              <a:t/>
            </a:r>
            <a:br>
              <a:rPr lang="sv-SE" altLang="sv-SE" sz="2400" dirty="0" smtClean="0">
                <a:latin typeface="Arial" charset="0"/>
                <a:ea typeface="ＭＳ Ｐゴシック" charset="-128"/>
                <a:cs typeface="Arial" charset="0"/>
              </a:rPr>
            </a:br>
            <a:endParaRPr lang="sv-SE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" y="1122012"/>
            <a:ext cx="8976360" cy="5851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4520" y="617220"/>
            <a:ext cx="7050007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sv-SE" altLang="sv-SE" sz="2000" dirty="0">
                <a:latin typeface="Arial" charset="0"/>
                <a:ea typeface="ＭＳ Ｐゴシック" charset="-128"/>
                <a:cs typeface="Arial" charset="0"/>
              </a:rPr>
              <a:t>Ten different campus areas in Uppsala – plus </a:t>
            </a:r>
            <a:r>
              <a:rPr lang="sv-SE" altLang="sv-SE" sz="2000" dirty="0" err="1">
                <a:latin typeface="Arial" charset="0"/>
                <a:ea typeface="ＭＳ Ｐゴシック" charset="-128"/>
                <a:cs typeface="Arial" charset="0"/>
              </a:rPr>
              <a:t>one</a:t>
            </a:r>
            <a:r>
              <a:rPr lang="sv-SE" altLang="sv-SE" sz="2000" dirty="0">
                <a:latin typeface="Arial" charset="0"/>
                <a:ea typeface="ＭＳ Ｐゴシック" charset="-128"/>
                <a:cs typeface="Arial" charset="0"/>
              </a:rPr>
              <a:t> on Gotland!</a:t>
            </a:r>
            <a:endParaRPr kumimoji="0" lang="sv-S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8701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979711" y="485799"/>
            <a:ext cx="7071135" cy="1143001"/>
          </a:xfrm>
          <a:prstGeom prst="rect">
            <a:avLst/>
          </a:prstGeom>
        </p:spPr>
        <p:txBody>
          <a:bodyPr/>
          <a:lstStyle>
            <a:lvl1pPr algn="l">
              <a:defRPr sz="3400"/>
            </a:lvl1pPr>
          </a:lstStyle>
          <a:p>
            <a:pPr lvl="0">
              <a:defRPr sz="1800">
                <a:uFillTx/>
              </a:defRPr>
            </a:pPr>
            <a:r>
              <a:rPr sz="3400" dirty="0">
                <a:uFill>
                  <a:solidFill/>
                </a:uFill>
              </a:rPr>
              <a:t>Uppsala -  Small town, big university</a:t>
            </a:r>
          </a:p>
        </p:txBody>
      </p:sp>
      <p:pic>
        <p:nvPicPr>
          <p:cNvPr id="83" name="image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12891"/>
            <a:ext cx="9144000" cy="534511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114522" y="1705129"/>
            <a:ext cx="5847657" cy="197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sv-SE" sz="2400" dirty="0" err="1" smtClean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About</a:t>
            </a:r>
            <a:r>
              <a:rPr sz="2400" dirty="0" smtClean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dirty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200 000 inhabitants</a:t>
            </a:r>
          </a:p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sv-SE" sz="2400" dirty="0" err="1" smtClean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About</a:t>
            </a:r>
            <a:r>
              <a:rPr sz="2400" dirty="0" smtClean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dirty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50 000 connected to the </a:t>
            </a:r>
            <a:r>
              <a:rPr lang="sv-SE" sz="2400" dirty="0" err="1" smtClean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sv-SE" sz="2400" dirty="0" smtClean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2400" dirty="0" err="1" smtClean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universities</a:t>
            </a:r>
            <a:r>
              <a:rPr lang="sv-SE" sz="2400" dirty="0" smtClean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(UU,SLU)</a:t>
            </a:r>
            <a:endParaRPr sz="2400" dirty="0">
              <a:solidFill>
                <a:srgbClr val="FFFFFF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Student </a:t>
            </a:r>
            <a:r>
              <a:rPr lang="sv-SE" sz="2400" dirty="0" err="1" smtClean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friendly</a:t>
            </a:r>
            <a:r>
              <a:rPr lang="sv-SE" sz="2400" dirty="0" smtClean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2400" dirty="0" err="1" smtClean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environment</a:t>
            </a:r>
            <a:r>
              <a:rPr sz="2400" dirty="0" smtClean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                                          </a:t>
            </a:r>
            <a:r>
              <a:rPr sz="2400" dirty="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 Culture, sports, entertainment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1979613" y="485775"/>
            <a:ext cx="7070725" cy="1143000"/>
          </a:xfrm>
        </p:spPr>
        <p:txBody>
          <a:bodyPr/>
          <a:lstStyle/>
          <a:p>
            <a:pPr algn="l" eaLnBrk="1"/>
            <a:r>
              <a:rPr lang="sv-SE" altLang="sv-SE" sz="3400" dirty="0" smtClean="0"/>
              <a:t>Campus Gotland</a:t>
            </a:r>
            <a:endParaRPr lang="sv-SE" altLang="sv-SE" sz="1800" dirty="0" smtClean="0"/>
          </a:p>
        </p:txBody>
      </p:sp>
      <p:pic>
        <p:nvPicPr>
          <p:cNvPr id="8195" name="Picture 2" descr="imag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4"/>
          <a:stretch>
            <a:fillRect/>
          </a:stretch>
        </p:blipFill>
        <p:spPr bwMode="auto">
          <a:xfrm>
            <a:off x="-7938" y="1415415"/>
            <a:ext cx="9151938" cy="57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824" y="3810535"/>
            <a:ext cx="4948471" cy="1538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Part of Uppsala University </a:t>
            </a:r>
            <a:r>
              <a:rPr kumimoji="0" lang="sv-SE" sz="20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since</a:t>
            </a:r>
            <a:r>
              <a:rPr kumimoji="0" lang="sv-SE" sz="2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2013</a:t>
            </a:r>
            <a:br>
              <a:rPr kumimoji="0" lang="sv-SE" sz="2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</a:br>
            <a:endParaRPr kumimoji="0" lang="sv-SE" sz="2000" b="0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sz="2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Courses for </a:t>
            </a:r>
            <a:r>
              <a:rPr kumimoji="0" lang="sv-SE" sz="2000" b="0" i="0" u="none" strike="noStrike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exchange</a:t>
            </a:r>
            <a:r>
              <a:rPr kumimoji="0" lang="sv-SE" sz="2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students</a:t>
            </a:r>
            <a:br>
              <a:rPr kumimoji="0" lang="sv-SE" sz="2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</a:br>
            <a:endParaRPr kumimoji="0" lang="sv-SE" sz="2000" b="0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sz="2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EXTRA – </a:t>
            </a:r>
            <a:r>
              <a:rPr kumimoji="0" lang="sv-SE" sz="2000" b="0" i="0" u="none" strike="noStrike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some</a:t>
            </a:r>
            <a:r>
              <a:rPr kumimoji="0" lang="sv-SE" sz="2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sv-SE" sz="2000" b="0" i="0" u="none" strike="noStrike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courses</a:t>
            </a:r>
            <a:r>
              <a:rPr kumimoji="0" lang="sv-SE" sz="2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in Game design</a:t>
            </a:r>
            <a:endParaRPr kumimoji="0" lang="sv-SE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50587603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http://img5.ntm.eu/unt/public/img/3707140/0430221148/gunillaklockan-studenter-bal?w=790&amp;h=444&amp;mode=pad&amp;scale=canvas&amp;anchor=centercenter&amp;bgcolor=f1f1f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3984625"/>
            <a:ext cx="5113337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786368" y="350919"/>
            <a:ext cx="7534275" cy="1368425"/>
          </a:xfrm>
        </p:spPr>
        <p:txBody>
          <a:bodyPr lIns="0" tIns="0" rIns="0" bIns="0" anchor="t"/>
          <a:lstStyle/>
          <a:p>
            <a:pPr algn="l" eaLnBrk="1"/>
            <a:r>
              <a:rPr lang="sv-SE" altLang="sv-SE" sz="3200" dirty="0" err="1" smtClean="0"/>
              <a:t>Unique</a:t>
            </a:r>
            <a:r>
              <a:rPr lang="sv-SE" altLang="sv-SE" sz="3200" dirty="0" smtClean="0"/>
              <a:t> student life</a:t>
            </a:r>
            <a:br>
              <a:rPr lang="sv-SE" altLang="sv-SE" sz="3200" dirty="0" smtClean="0"/>
            </a:br>
            <a:r>
              <a:rPr lang="sv-SE" altLang="sv-SE" sz="2500" dirty="0" smtClean="0"/>
              <a:t>13 different Student Nations, </a:t>
            </a:r>
            <a:r>
              <a:rPr lang="sv-SE" altLang="sv-SE" sz="2500" dirty="0" err="1" smtClean="0"/>
              <a:t>many</a:t>
            </a:r>
            <a:r>
              <a:rPr lang="sv-SE" altLang="sv-SE" sz="2500" dirty="0" smtClean="0"/>
              <a:t> student </a:t>
            </a:r>
            <a:r>
              <a:rPr lang="sv-SE" altLang="sv-SE" sz="2500" dirty="0" err="1" smtClean="0"/>
              <a:t>activities</a:t>
            </a:r>
            <a:r>
              <a:rPr lang="sv-SE" altLang="sv-SE" sz="2500" dirty="0" smtClean="0"/>
              <a:t> and traditions, bike </a:t>
            </a:r>
            <a:r>
              <a:rPr lang="sv-SE" altLang="sv-SE" sz="2500" dirty="0" err="1" smtClean="0"/>
              <a:t>friendly</a:t>
            </a:r>
            <a:r>
              <a:rPr lang="sv-SE" altLang="sv-SE" sz="2500" dirty="0" smtClean="0"/>
              <a:t> </a:t>
            </a:r>
            <a:r>
              <a:rPr lang="sv-SE" altLang="sv-SE" sz="2500" dirty="0" err="1" smtClean="0"/>
              <a:t>town</a:t>
            </a:r>
            <a:r>
              <a:rPr lang="sv-SE" altLang="sv-SE" sz="2500" dirty="0" smtClean="0"/>
              <a:t>, sports, </a:t>
            </a:r>
            <a:r>
              <a:rPr lang="sv-SE" altLang="sv-SE" sz="2500" dirty="0" err="1" smtClean="0"/>
              <a:t>recreation</a:t>
            </a:r>
            <a:endParaRPr lang="sv-SE" altLang="sv-SE" sz="1800" dirty="0" smtClean="0"/>
          </a:p>
        </p:txBody>
      </p:sp>
      <p:pic>
        <p:nvPicPr>
          <p:cNvPr id="9220" name="Picture 3" descr="\\uadm-beskowfs.user.uu.se\home$\lisol788\Mina dokument\Fittipald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662113"/>
            <a:ext cx="3467100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 descr="musi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4195763"/>
            <a:ext cx="2914651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5" descr="\\uadm-beskowfs.user.uu.se\home$\lisol788\Skrivbord\HUST\313748_1row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662113"/>
            <a:ext cx="4267200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6" descr="http://cdn1.cdnme.se/433929/7-3/img_5476_5289e8e2ddf2b35c0af87a1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825" y="1657350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2763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191</Words>
  <Application>Microsoft Office PowerPoint</Application>
  <PresentationFormat>On-screen Show (4:3)</PresentationFormat>
  <Paragraphs>57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Gill Sans Alt One Book</vt:lpstr>
      <vt:lpstr>Helvetica</vt:lpstr>
      <vt:lpstr>Helvetica Neue</vt:lpstr>
      <vt:lpstr>Default</vt:lpstr>
      <vt:lpstr>PowerPoint Presentation</vt:lpstr>
      <vt:lpstr>Uppsala University</vt:lpstr>
      <vt:lpstr>Uppsala i Europa</vt:lpstr>
      <vt:lpstr>Uppsala University</vt:lpstr>
      <vt:lpstr>Uppsala Sweden’s 4th largest city</vt:lpstr>
      <vt:lpstr> </vt:lpstr>
      <vt:lpstr>Uppsala -  Small town, big university</vt:lpstr>
      <vt:lpstr>Campus Gotland</vt:lpstr>
      <vt:lpstr>Unique student life 13 different Student Nations, many student activities and traditions, bike friendly town, sports, recreation</vt:lpstr>
      <vt:lpstr>Studies Independent learning and creative thinking Teaching students to become problem solvers</vt:lpstr>
      <vt:lpstr>Exchange studies</vt:lpstr>
      <vt:lpstr>How to apply</vt:lpstr>
      <vt:lpstr>Welcome to Uppsala!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Joachim Ekström</dc:creator>
  <cp:lastModifiedBy>Josephine Biro</cp:lastModifiedBy>
  <cp:revision>26</cp:revision>
  <dcterms:modified xsi:type="dcterms:W3CDTF">2016-01-13T10:34:39Z</dcterms:modified>
</cp:coreProperties>
</file>